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6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4" d="100"/>
          <a:sy n="134" d="100"/>
        </p:scale>
        <p:origin x="-1002" y="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0BE90-3F73-4914-960F-F4BEF8EB9F54}" type="datetimeFigureOut">
              <a:rPr lang="de-AT" smtClean="0"/>
              <a:t>18.02.2011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8D3A3F-3034-48D7-B4E1-E3EC61E1AB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45055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D3A3F-3034-48D7-B4E1-E3EC61E1ABFC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15550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EB74-0DDE-4756-945D-66EB191BEF04}" type="datetimeFigureOut">
              <a:rPr lang="de-AT" smtClean="0"/>
              <a:t>18.02.2011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8172-2149-4A86-B041-393397DDF1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72916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EB74-0DDE-4756-945D-66EB191BEF04}" type="datetimeFigureOut">
              <a:rPr lang="de-AT" smtClean="0"/>
              <a:t>18.02.2011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8172-2149-4A86-B041-393397DDF1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06462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EB74-0DDE-4756-945D-66EB191BEF04}" type="datetimeFigureOut">
              <a:rPr lang="de-AT" smtClean="0"/>
              <a:t>18.02.2011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8172-2149-4A86-B041-393397DDF1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95239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EB74-0DDE-4756-945D-66EB191BEF04}" type="datetimeFigureOut">
              <a:rPr lang="de-AT" smtClean="0"/>
              <a:t>18.02.2011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8172-2149-4A86-B041-393397DDF1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5082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EB74-0DDE-4756-945D-66EB191BEF04}" type="datetimeFigureOut">
              <a:rPr lang="de-AT" smtClean="0"/>
              <a:t>18.02.2011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8172-2149-4A86-B041-393397DDF1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90058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EB74-0DDE-4756-945D-66EB191BEF04}" type="datetimeFigureOut">
              <a:rPr lang="de-AT" smtClean="0"/>
              <a:t>18.02.2011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8172-2149-4A86-B041-393397DDF1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09293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EB74-0DDE-4756-945D-66EB191BEF04}" type="datetimeFigureOut">
              <a:rPr lang="de-AT" smtClean="0"/>
              <a:t>18.02.2011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8172-2149-4A86-B041-393397DDF1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77000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EB74-0DDE-4756-945D-66EB191BEF04}" type="datetimeFigureOut">
              <a:rPr lang="de-AT" smtClean="0"/>
              <a:t>18.02.2011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8172-2149-4A86-B041-393397DDF1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61649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EB74-0DDE-4756-945D-66EB191BEF04}" type="datetimeFigureOut">
              <a:rPr lang="de-AT" smtClean="0"/>
              <a:t>18.02.2011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8172-2149-4A86-B041-393397DDF1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29308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EB74-0DDE-4756-945D-66EB191BEF04}" type="datetimeFigureOut">
              <a:rPr lang="de-AT" smtClean="0"/>
              <a:t>18.02.2011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8172-2149-4A86-B041-393397DDF1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72735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EB74-0DDE-4756-945D-66EB191BEF04}" type="datetimeFigureOut">
              <a:rPr lang="de-AT" smtClean="0"/>
              <a:t>18.02.2011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8172-2149-4A86-B041-393397DDF1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92215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5EB74-0DDE-4756-945D-66EB191BEF04}" type="datetimeFigureOut">
              <a:rPr lang="de-AT" smtClean="0"/>
              <a:t>18.02.2011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F8172-2149-4A86-B041-393397DDF1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0629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539552" y="1052736"/>
            <a:ext cx="8136904" cy="3888432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Textfeld 4"/>
          <p:cNvSpPr txBox="1"/>
          <p:nvPr/>
        </p:nvSpPr>
        <p:spPr>
          <a:xfrm rot="16200000">
            <a:off x="207666" y="2609606"/>
            <a:ext cx="1033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smtClean="0"/>
              <a:t>Tricia</a:t>
            </a:r>
            <a:endParaRPr lang="de-AT" sz="2400" dirty="0"/>
          </a:p>
        </p:txBody>
      </p:sp>
      <p:sp>
        <p:nvSpPr>
          <p:cNvPr id="6" name="Rechteck 5"/>
          <p:cNvSpPr/>
          <p:nvPr/>
        </p:nvSpPr>
        <p:spPr>
          <a:xfrm>
            <a:off x="1475656" y="1237402"/>
            <a:ext cx="6912768" cy="75143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dirty="0" smtClean="0"/>
              <a:t>Tricia Core</a:t>
            </a:r>
            <a:endParaRPr lang="de-AT" sz="2000" dirty="0"/>
          </a:p>
        </p:txBody>
      </p:sp>
      <p:sp>
        <p:nvSpPr>
          <p:cNvPr id="7" name="Rechteck 6"/>
          <p:cNvSpPr/>
          <p:nvPr/>
        </p:nvSpPr>
        <p:spPr>
          <a:xfrm>
            <a:off x="1475656" y="2605554"/>
            <a:ext cx="6912768" cy="6794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dirty="0" smtClean="0"/>
              <a:t>Business Connectivity </a:t>
            </a:r>
            <a:r>
              <a:rPr lang="de-AT" sz="2000" dirty="0" err="1" smtClean="0"/>
              <a:t>Plugin</a:t>
            </a:r>
            <a:endParaRPr lang="de-AT" sz="2000" dirty="0"/>
          </a:p>
        </p:txBody>
      </p:sp>
      <p:sp>
        <p:nvSpPr>
          <p:cNvPr id="8" name="Pfeil nach oben und unten 7"/>
          <p:cNvSpPr/>
          <p:nvPr/>
        </p:nvSpPr>
        <p:spPr>
          <a:xfrm>
            <a:off x="4808803" y="2060848"/>
            <a:ext cx="267253" cy="432048"/>
          </a:xfrm>
          <a:prstGeom prst="upDownArrow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1475657" y="3933056"/>
            <a:ext cx="1584175" cy="720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dirty="0" smtClean="0"/>
              <a:t>XY –</a:t>
            </a:r>
          </a:p>
          <a:p>
            <a:pPr algn="ctr"/>
            <a:r>
              <a:rPr lang="de-AT" sz="2000" dirty="0" smtClean="0"/>
              <a:t>DB-Provider</a:t>
            </a:r>
            <a:endParaRPr lang="de-AT" sz="2000" dirty="0"/>
          </a:p>
        </p:txBody>
      </p:sp>
      <p:sp>
        <p:nvSpPr>
          <p:cNvPr id="10" name="Rechteck 9"/>
          <p:cNvSpPr/>
          <p:nvPr/>
        </p:nvSpPr>
        <p:spPr>
          <a:xfrm>
            <a:off x="3255077" y="3933056"/>
            <a:ext cx="1460939" cy="720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dirty="0" smtClean="0"/>
              <a:t>SharePoint-Provider</a:t>
            </a:r>
            <a:endParaRPr lang="de-AT" sz="2000" dirty="0"/>
          </a:p>
        </p:txBody>
      </p:sp>
      <p:sp>
        <p:nvSpPr>
          <p:cNvPr id="11" name="Rechteck 10"/>
          <p:cNvSpPr/>
          <p:nvPr/>
        </p:nvSpPr>
        <p:spPr>
          <a:xfrm>
            <a:off x="4932040" y="3933056"/>
            <a:ext cx="1656184" cy="720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dirty="0" smtClean="0"/>
              <a:t>Exchange-Provider</a:t>
            </a:r>
            <a:endParaRPr lang="de-AT" sz="2000" dirty="0"/>
          </a:p>
        </p:txBody>
      </p:sp>
      <p:sp>
        <p:nvSpPr>
          <p:cNvPr id="12" name="Rechteck 11"/>
          <p:cNvSpPr/>
          <p:nvPr/>
        </p:nvSpPr>
        <p:spPr>
          <a:xfrm>
            <a:off x="6804248" y="3933056"/>
            <a:ext cx="1656184" cy="720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dirty="0" smtClean="0"/>
              <a:t>…</a:t>
            </a:r>
            <a:endParaRPr lang="de-AT" sz="2000" dirty="0"/>
          </a:p>
        </p:txBody>
      </p:sp>
      <p:sp>
        <p:nvSpPr>
          <p:cNvPr id="13" name="Pfeil nach oben und unten 12"/>
          <p:cNvSpPr/>
          <p:nvPr/>
        </p:nvSpPr>
        <p:spPr>
          <a:xfrm>
            <a:off x="2134117" y="3405100"/>
            <a:ext cx="267253" cy="432048"/>
          </a:xfrm>
          <a:prstGeom prst="upDownArrow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4" name="Pfeil nach oben und unten 13"/>
          <p:cNvSpPr/>
          <p:nvPr/>
        </p:nvSpPr>
        <p:spPr>
          <a:xfrm>
            <a:off x="3851919" y="3405100"/>
            <a:ext cx="267253" cy="432048"/>
          </a:xfrm>
          <a:prstGeom prst="upDownArrow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5" name="Pfeil nach oben und unten 14"/>
          <p:cNvSpPr/>
          <p:nvPr/>
        </p:nvSpPr>
        <p:spPr>
          <a:xfrm>
            <a:off x="5626505" y="3405100"/>
            <a:ext cx="267253" cy="432048"/>
          </a:xfrm>
          <a:prstGeom prst="upDownArrow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6" name="Pfeil nach oben und unten 15"/>
          <p:cNvSpPr/>
          <p:nvPr/>
        </p:nvSpPr>
        <p:spPr>
          <a:xfrm>
            <a:off x="7498713" y="3405100"/>
            <a:ext cx="267253" cy="432048"/>
          </a:xfrm>
          <a:prstGeom prst="upDownArrow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8" name="Pfeil nach oben und unten 17"/>
          <p:cNvSpPr/>
          <p:nvPr/>
        </p:nvSpPr>
        <p:spPr>
          <a:xfrm>
            <a:off x="2134116" y="4768515"/>
            <a:ext cx="267253" cy="392505"/>
          </a:xfrm>
          <a:prstGeom prst="upDownArrow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368" y="5233029"/>
            <a:ext cx="1652355" cy="1652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Pfeil nach oben und unten 19"/>
          <p:cNvSpPr/>
          <p:nvPr/>
        </p:nvSpPr>
        <p:spPr>
          <a:xfrm>
            <a:off x="3851918" y="4768515"/>
            <a:ext cx="267253" cy="392505"/>
          </a:xfrm>
          <a:prstGeom prst="upDownArrow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458" y="5463505"/>
            <a:ext cx="990600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Pfeil nach oben und unten 21"/>
          <p:cNvSpPr/>
          <p:nvPr/>
        </p:nvSpPr>
        <p:spPr>
          <a:xfrm>
            <a:off x="5626505" y="4768515"/>
            <a:ext cx="267253" cy="392505"/>
          </a:xfrm>
          <a:prstGeom prst="upDownArrow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9" name="Rechteck 18"/>
          <p:cNvSpPr/>
          <p:nvPr/>
        </p:nvSpPr>
        <p:spPr>
          <a:xfrm>
            <a:off x="6912260" y="5425516"/>
            <a:ext cx="1440160" cy="12438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XML, Webservices, …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24" name="Pfeil nach oben und unten 23"/>
          <p:cNvSpPr/>
          <p:nvPr/>
        </p:nvSpPr>
        <p:spPr>
          <a:xfrm>
            <a:off x="7498713" y="4800980"/>
            <a:ext cx="267253" cy="392505"/>
          </a:xfrm>
          <a:prstGeom prst="upDownArrow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383" y="5420642"/>
            <a:ext cx="1248718" cy="1248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</a:t>
            </a:r>
            <a:r>
              <a:rPr lang="de-AT" dirty="0" smtClean="0"/>
              <a:t>esamt -</a:t>
            </a:r>
            <a:r>
              <a:rPr lang="de-AT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</a:t>
            </a:r>
            <a:r>
              <a:rPr lang="de-AT" dirty="0" smtClean="0"/>
              <a:t>rchitektur</a:t>
            </a:r>
            <a:r>
              <a:rPr lang="de-AT" dirty="0"/>
              <a:t/>
            </a:r>
            <a:br>
              <a:rPr lang="de-AT" dirty="0"/>
            </a:b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1041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</a:t>
            </a:r>
            <a:r>
              <a:rPr lang="de-AT" dirty="0"/>
              <a:t>rovider - </a:t>
            </a:r>
            <a:r>
              <a:rPr lang="de-AT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</a:t>
            </a:r>
            <a:r>
              <a:rPr lang="de-AT" dirty="0" smtClean="0"/>
              <a:t>rchitektur</a:t>
            </a:r>
            <a:br>
              <a:rPr lang="de-AT" dirty="0" smtClean="0"/>
            </a:br>
            <a:endParaRPr lang="de-AT" dirty="0"/>
          </a:p>
        </p:txBody>
      </p:sp>
      <p:sp>
        <p:nvSpPr>
          <p:cNvPr id="17" name="Inhaltsplatzhalter 1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sz="2400" dirty="0" smtClean="0"/>
              <a:t>Definiert Schnittstelle zu externer Datenquelle</a:t>
            </a:r>
          </a:p>
          <a:p>
            <a:pPr lvl="1"/>
            <a:r>
              <a:rPr lang="de-AT" sz="2000" dirty="0" err="1" smtClean="0"/>
              <a:t>ReadList</a:t>
            </a:r>
            <a:r>
              <a:rPr lang="de-AT" sz="2000" dirty="0" smtClean="0"/>
              <a:t> / </a:t>
            </a:r>
            <a:r>
              <a:rPr lang="de-AT" sz="2000" dirty="0" err="1" smtClean="0"/>
              <a:t>getEntities</a:t>
            </a:r>
            <a:r>
              <a:rPr lang="de-AT" sz="2000" dirty="0" smtClean="0"/>
              <a:t> (bzw. </a:t>
            </a:r>
            <a:r>
              <a:rPr lang="de-AT" sz="2000" dirty="0" err="1" smtClean="0"/>
              <a:t>QueryEntities</a:t>
            </a:r>
            <a:r>
              <a:rPr lang="de-AT" sz="2000" dirty="0" smtClean="0"/>
              <a:t>)</a:t>
            </a:r>
          </a:p>
          <a:p>
            <a:pPr lvl="1"/>
            <a:r>
              <a:rPr lang="de-AT" sz="2000" dirty="0" err="1" smtClean="0"/>
              <a:t>ReadItem</a:t>
            </a:r>
            <a:r>
              <a:rPr lang="de-AT" sz="2000" dirty="0" smtClean="0"/>
              <a:t> / </a:t>
            </a:r>
            <a:r>
              <a:rPr lang="de-AT" sz="2000" dirty="0" err="1" smtClean="0"/>
              <a:t>getEntity</a:t>
            </a:r>
            <a:endParaRPr lang="de-AT" sz="2000" dirty="0" smtClean="0"/>
          </a:p>
          <a:p>
            <a:pPr lvl="1"/>
            <a:r>
              <a:rPr lang="de-AT" sz="2000" dirty="0" err="1" smtClean="0"/>
              <a:t>CreateItem</a:t>
            </a:r>
            <a:r>
              <a:rPr lang="de-AT" sz="2000" dirty="0" smtClean="0"/>
              <a:t> / </a:t>
            </a:r>
            <a:r>
              <a:rPr lang="de-AT" sz="2000" dirty="0" err="1" smtClean="0"/>
              <a:t>createWriteableEntity</a:t>
            </a:r>
            <a:endParaRPr lang="de-AT" sz="2000" dirty="0" smtClean="0"/>
          </a:p>
          <a:p>
            <a:pPr lvl="1"/>
            <a:r>
              <a:rPr lang="de-AT" sz="2000" dirty="0" err="1" smtClean="0"/>
              <a:t>UpdateItem</a:t>
            </a:r>
            <a:r>
              <a:rPr lang="de-AT" sz="2000" dirty="0" smtClean="0"/>
              <a:t> / </a:t>
            </a:r>
            <a:r>
              <a:rPr lang="de-AT" sz="2000" dirty="0" err="1" smtClean="0"/>
              <a:t>entity.update</a:t>
            </a:r>
            <a:endParaRPr lang="de-AT" sz="2000" dirty="0" smtClean="0"/>
          </a:p>
          <a:p>
            <a:pPr lvl="1"/>
            <a:r>
              <a:rPr lang="de-AT" sz="2000" dirty="0" err="1" smtClean="0"/>
              <a:t>DeleteItem</a:t>
            </a:r>
            <a:r>
              <a:rPr lang="de-AT" sz="2000" dirty="0" smtClean="0"/>
              <a:t> / </a:t>
            </a:r>
            <a:r>
              <a:rPr lang="de-AT" sz="2000" dirty="0" err="1" smtClean="0"/>
              <a:t>entity.remove</a:t>
            </a:r>
            <a:endParaRPr lang="de-AT" sz="2000" dirty="0" smtClean="0"/>
          </a:p>
          <a:p>
            <a:r>
              <a:rPr lang="de-AT" dirty="0" smtClean="0"/>
              <a:t>Kein Data-Store, reine Schnittstelle (kein </a:t>
            </a:r>
            <a:r>
              <a:rPr lang="de-AT" dirty="0" err="1" smtClean="0"/>
              <a:t>persist</a:t>
            </a:r>
            <a:r>
              <a:rPr lang="de-AT" dirty="0" smtClean="0"/>
              <a:t>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280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</a:t>
            </a:r>
            <a:r>
              <a:rPr lang="de-AT" dirty="0"/>
              <a:t>rovider - </a:t>
            </a:r>
            <a:r>
              <a:rPr lang="de-AT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</a:t>
            </a:r>
            <a:r>
              <a:rPr lang="de-AT" dirty="0" smtClean="0"/>
              <a:t>rchitektur</a:t>
            </a:r>
            <a:br>
              <a:rPr lang="de-AT" dirty="0" smtClean="0"/>
            </a:br>
            <a:endParaRPr lang="de-AT" dirty="0"/>
          </a:p>
        </p:txBody>
      </p:sp>
      <p:sp>
        <p:nvSpPr>
          <p:cNvPr id="4" name="Rechteck 3"/>
          <p:cNvSpPr/>
          <p:nvPr/>
        </p:nvSpPr>
        <p:spPr>
          <a:xfrm>
            <a:off x="251520" y="1412776"/>
            <a:ext cx="1655937" cy="72008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Entity</a:t>
            </a:r>
            <a:endParaRPr lang="de-AT" dirty="0" smtClean="0"/>
          </a:p>
        </p:txBody>
      </p:sp>
      <p:sp>
        <p:nvSpPr>
          <p:cNvPr id="6" name="Rechteck 5"/>
          <p:cNvSpPr/>
          <p:nvPr/>
        </p:nvSpPr>
        <p:spPr>
          <a:xfrm>
            <a:off x="6660232" y="1407744"/>
            <a:ext cx="2088232" cy="72008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Schema</a:t>
            </a:r>
          </a:p>
        </p:txBody>
      </p:sp>
      <p:sp>
        <p:nvSpPr>
          <p:cNvPr id="7" name="Rechteck 6"/>
          <p:cNvSpPr/>
          <p:nvPr/>
        </p:nvSpPr>
        <p:spPr>
          <a:xfrm>
            <a:off x="6372200" y="3068960"/>
            <a:ext cx="2664293" cy="2143978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dirty="0" smtClean="0"/>
          </a:p>
        </p:txBody>
      </p:sp>
      <p:cxnSp>
        <p:nvCxnSpPr>
          <p:cNvPr id="8" name="Gerade Verbindung 7"/>
          <p:cNvCxnSpPr/>
          <p:nvPr/>
        </p:nvCxnSpPr>
        <p:spPr>
          <a:xfrm>
            <a:off x="107504" y="2611597"/>
            <a:ext cx="892899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>
            <a:stCxn id="27" idx="0"/>
            <a:endCxn id="4" idx="2"/>
          </p:cNvCxnSpPr>
          <p:nvPr/>
        </p:nvCxnSpPr>
        <p:spPr>
          <a:xfrm flipH="1" flipV="1">
            <a:off x="1079489" y="2132856"/>
            <a:ext cx="247" cy="86105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7" idx="0"/>
            <a:endCxn id="6" idx="2"/>
          </p:cNvCxnSpPr>
          <p:nvPr/>
        </p:nvCxnSpPr>
        <p:spPr>
          <a:xfrm flipV="1">
            <a:off x="7704347" y="2127824"/>
            <a:ext cx="1" cy="941136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6372200" y="306896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 err="1" smtClean="0"/>
              <a:t>ExternalSchema</a:t>
            </a:r>
            <a:r>
              <a:rPr lang="de-AT" dirty="0" smtClean="0"/>
              <a:t> </a:t>
            </a:r>
          </a:p>
        </p:txBody>
      </p:sp>
      <p:sp>
        <p:nvSpPr>
          <p:cNvPr id="25" name="Rechteck 24"/>
          <p:cNvSpPr/>
          <p:nvPr/>
        </p:nvSpPr>
        <p:spPr>
          <a:xfrm>
            <a:off x="2771801" y="2764666"/>
            <a:ext cx="3168349" cy="244827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dirty="0" smtClean="0"/>
          </a:p>
        </p:txBody>
      </p:sp>
      <p:sp>
        <p:nvSpPr>
          <p:cNvPr id="26" name="Textfeld 25"/>
          <p:cNvSpPr txBox="1"/>
          <p:nvPr/>
        </p:nvSpPr>
        <p:spPr>
          <a:xfrm>
            <a:off x="2771801" y="2764666"/>
            <a:ext cx="31683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i="1" dirty="0" err="1" smtClean="0"/>
              <a:t>BusinessConnectivityProvider</a:t>
            </a:r>
            <a:r>
              <a:rPr lang="de-AT" dirty="0" smtClean="0"/>
              <a:t> &lt;T </a:t>
            </a:r>
            <a:r>
              <a:rPr lang="de-AT" dirty="0" err="1" smtClean="0">
                <a:solidFill>
                  <a:srgbClr val="002060"/>
                </a:solidFill>
              </a:rPr>
              <a:t>extends</a:t>
            </a:r>
            <a:r>
              <a:rPr lang="de-AT" dirty="0" smtClean="0"/>
              <a:t> </a:t>
            </a:r>
            <a:r>
              <a:rPr lang="de-AT" dirty="0" err="1" smtClean="0">
                <a:solidFill>
                  <a:srgbClr val="0070C0"/>
                </a:solidFill>
              </a:rPr>
              <a:t>ExternalEntity</a:t>
            </a:r>
            <a:r>
              <a:rPr lang="de-AT" dirty="0" smtClean="0"/>
              <a:t>&gt;</a:t>
            </a:r>
            <a:endParaRPr lang="de-AT" dirty="0"/>
          </a:p>
        </p:txBody>
      </p:sp>
      <p:sp>
        <p:nvSpPr>
          <p:cNvPr id="27" name="Rechteck 26"/>
          <p:cNvSpPr/>
          <p:nvPr/>
        </p:nvSpPr>
        <p:spPr>
          <a:xfrm>
            <a:off x="251767" y="2993908"/>
            <a:ext cx="1655937" cy="939148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dirty="0" smtClean="0"/>
          </a:p>
        </p:txBody>
      </p:sp>
      <p:sp>
        <p:nvSpPr>
          <p:cNvPr id="28" name="Textfeld 27"/>
          <p:cNvSpPr txBox="1"/>
          <p:nvPr/>
        </p:nvSpPr>
        <p:spPr>
          <a:xfrm>
            <a:off x="251767" y="2993908"/>
            <a:ext cx="1655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i="1" dirty="0" err="1" smtClean="0"/>
              <a:t>ExternalEntity</a:t>
            </a:r>
            <a:endParaRPr lang="de-AT" i="1" dirty="0"/>
          </a:p>
        </p:txBody>
      </p:sp>
      <p:sp>
        <p:nvSpPr>
          <p:cNvPr id="30" name="Textfeld 29"/>
          <p:cNvSpPr txBox="1"/>
          <p:nvPr/>
        </p:nvSpPr>
        <p:spPr>
          <a:xfrm>
            <a:off x="2771801" y="3419491"/>
            <a:ext cx="33123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AT" sz="1400" dirty="0" err="1" smtClean="0">
                <a:solidFill>
                  <a:srgbClr val="0070C0"/>
                </a:solidFill>
              </a:rPr>
              <a:t>Iterable</a:t>
            </a:r>
            <a:r>
              <a:rPr lang="de-AT" sz="1400" dirty="0" smtClean="0"/>
              <a:t>&lt;</a:t>
            </a:r>
            <a:r>
              <a:rPr lang="de-AT" sz="1400" dirty="0" smtClean="0">
                <a:solidFill>
                  <a:srgbClr val="0070C0"/>
                </a:solidFill>
              </a:rPr>
              <a:t>T</a:t>
            </a:r>
            <a:r>
              <a:rPr lang="de-AT" sz="1400" dirty="0" smtClean="0"/>
              <a:t>&gt; </a:t>
            </a:r>
            <a:r>
              <a:rPr lang="de-AT" sz="1400" dirty="0" err="1" smtClean="0"/>
              <a:t>ReadList</a:t>
            </a:r>
            <a:r>
              <a:rPr lang="de-AT" sz="1400" dirty="0" smtClean="0"/>
              <a:t>()</a:t>
            </a:r>
          </a:p>
          <a:p>
            <a:pPr marL="285750" indent="-285750">
              <a:buFontTx/>
              <a:buChar char="-"/>
            </a:pPr>
            <a:r>
              <a:rPr lang="de-AT" sz="1400" dirty="0" err="1" smtClean="0">
                <a:solidFill>
                  <a:srgbClr val="0070C0"/>
                </a:solidFill>
              </a:rPr>
              <a:t>Iterable</a:t>
            </a:r>
            <a:r>
              <a:rPr lang="de-AT" sz="1400" dirty="0" smtClean="0"/>
              <a:t>&lt;</a:t>
            </a:r>
            <a:r>
              <a:rPr lang="de-AT" sz="1400" dirty="0" smtClean="0">
                <a:solidFill>
                  <a:srgbClr val="0070C0"/>
                </a:solidFill>
              </a:rPr>
              <a:t>T</a:t>
            </a:r>
            <a:r>
              <a:rPr lang="de-AT" sz="1400" dirty="0" smtClean="0"/>
              <a:t>&gt; </a:t>
            </a:r>
            <a:r>
              <a:rPr lang="de-AT" sz="1400" dirty="0" err="1" smtClean="0"/>
              <a:t>QueryList</a:t>
            </a:r>
            <a:r>
              <a:rPr lang="de-AT" sz="1400" dirty="0" smtClean="0"/>
              <a:t>(</a:t>
            </a:r>
            <a:r>
              <a:rPr lang="de-AT" sz="1400" dirty="0" smtClean="0">
                <a:solidFill>
                  <a:srgbClr val="0070C0"/>
                </a:solidFill>
              </a:rPr>
              <a:t>Query</a:t>
            </a:r>
            <a:r>
              <a:rPr lang="de-AT" sz="1400" dirty="0" smtClean="0"/>
              <a:t> </a:t>
            </a:r>
            <a:r>
              <a:rPr lang="de-AT" sz="1400" dirty="0"/>
              <a:t>q</a:t>
            </a:r>
            <a:r>
              <a:rPr lang="de-AT" sz="1400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de-AT" sz="1400" dirty="0">
                <a:solidFill>
                  <a:srgbClr val="0070C0"/>
                </a:solidFill>
              </a:rPr>
              <a:t>T</a:t>
            </a:r>
            <a:r>
              <a:rPr lang="de-AT" sz="1400" dirty="0" smtClean="0"/>
              <a:t> </a:t>
            </a:r>
            <a:r>
              <a:rPr lang="de-AT" sz="1400" dirty="0" err="1" smtClean="0"/>
              <a:t>ReadItem</a:t>
            </a:r>
            <a:r>
              <a:rPr lang="de-AT" sz="1400" dirty="0" smtClean="0"/>
              <a:t>(</a:t>
            </a:r>
            <a:r>
              <a:rPr lang="de-AT" sz="1400" dirty="0">
                <a:solidFill>
                  <a:srgbClr val="0070C0"/>
                </a:solidFill>
              </a:rPr>
              <a:t>String</a:t>
            </a:r>
            <a:r>
              <a:rPr lang="de-AT" sz="1400" dirty="0" smtClean="0"/>
              <a:t> </a:t>
            </a:r>
            <a:r>
              <a:rPr lang="de-AT" sz="1400" dirty="0" err="1" smtClean="0"/>
              <a:t>id</a:t>
            </a:r>
            <a:r>
              <a:rPr lang="de-AT" sz="1400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de-AT" sz="1400" dirty="0">
                <a:solidFill>
                  <a:srgbClr val="0070C0"/>
                </a:solidFill>
              </a:rPr>
              <a:t>T</a:t>
            </a:r>
            <a:r>
              <a:rPr lang="de-AT" sz="1400" dirty="0" smtClean="0"/>
              <a:t> Create()</a:t>
            </a:r>
          </a:p>
          <a:p>
            <a:pPr marL="285750" indent="-285750">
              <a:buFontTx/>
              <a:buChar char="-"/>
            </a:pPr>
            <a:r>
              <a:rPr lang="de-AT" sz="1400" dirty="0" err="1" smtClean="0">
                <a:solidFill>
                  <a:srgbClr val="002060"/>
                </a:solidFill>
              </a:rPr>
              <a:t>void</a:t>
            </a:r>
            <a:r>
              <a:rPr lang="de-AT" sz="1400" dirty="0" smtClean="0"/>
              <a:t> Update(</a:t>
            </a:r>
            <a:r>
              <a:rPr lang="de-AT" sz="1400" dirty="0">
                <a:solidFill>
                  <a:srgbClr val="0070C0"/>
                </a:solidFill>
              </a:rPr>
              <a:t>T</a:t>
            </a:r>
            <a:r>
              <a:rPr lang="de-AT" sz="1400" dirty="0" smtClean="0"/>
              <a:t> e)</a:t>
            </a:r>
          </a:p>
          <a:p>
            <a:pPr marL="285750" indent="-285750">
              <a:buFontTx/>
              <a:buChar char="-"/>
            </a:pPr>
            <a:r>
              <a:rPr lang="de-AT" sz="1400" dirty="0" err="1" smtClean="0">
                <a:solidFill>
                  <a:srgbClr val="002060"/>
                </a:solidFill>
              </a:rPr>
              <a:t>void</a:t>
            </a:r>
            <a:r>
              <a:rPr lang="de-AT" sz="1400" dirty="0" smtClean="0"/>
              <a:t> Delete(</a:t>
            </a:r>
            <a:r>
              <a:rPr lang="de-AT" sz="1400" dirty="0">
                <a:solidFill>
                  <a:srgbClr val="0070C0"/>
                </a:solidFill>
              </a:rPr>
              <a:t>T</a:t>
            </a:r>
            <a:r>
              <a:rPr lang="de-AT" sz="1400" dirty="0" smtClean="0"/>
              <a:t> e)</a:t>
            </a:r>
          </a:p>
          <a:p>
            <a:pPr marL="285750" indent="-285750">
              <a:buFontTx/>
              <a:buChar char="-"/>
            </a:pPr>
            <a:endParaRPr lang="de-AT" sz="1400" dirty="0"/>
          </a:p>
          <a:p>
            <a:pPr marL="285750" indent="-285750">
              <a:buFontTx/>
              <a:buChar char="-"/>
            </a:pPr>
            <a:r>
              <a:rPr lang="de-AT" sz="1400" dirty="0" err="1">
                <a:solidFill>
                  <a:srgbClr val="002060"/>
                </a:solidFill>
              </a:rPr>
              <a:t>boolean</a:t>
            </a:r>
            <a:r>
              <a:rPr lang="de-AT" sz="1400" dirty="0" smtClean="0"/>
              <a:t> </a:t>
            </a:r>
            <a:r>
              <a:rPr lang="de-AT" sz="1400" i="1" dirty="0" err="1" smtClean="0"/>
              <a:t>IsSupported</a:t>
            </a:r>
            <a:r>
              <a:rPr lang="de-AT" sz="1400" dirty="0" smtClean="0"/>
              <a:t>(</a:t>
            </a:r>
            <a:r>
              <a:rPr lang="de-AT" sz="1400" dirty="0" err="1">
                <a:solidFill>
                  <a:srgbClr val="0070C0"/>
                </a:solidFill>
              </a:rPr>
              <a:t>CRUDMethod</a:t>
            </a:r>
            <a:r>
              <a:rPr lang="de-AT" sz="1400" dirty="0" smtClean="0"/>
              <a:t> m)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6372200" y="3419491"/>
            <a:ext cx="26642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AT" sz="1400" dirty="0" err="1" smtClean="0"/>
              <a:t>getEntities</a:t>
            </a:r>
            <a:endParaRPr lang="de-AT" sz="1400" dirty="0" smtClean="0"/>
          </a:p>
          <a:p>
            <a:pPr marL="285750" indent="-285750">
              <a:buFontTx/>
              <a:buChar char="-"/>
            </a:pPr>
            <a:r>
              <a:rPr lang="de-AT" sz="1400" dirty="0" err="1" smtClean="0"/>
              <a:t>queryEntities</a:t>
            </a:r>
            <a:endParaRPr lang="de-AT" sz="1400" dirty="0" smtClean="0"/>
          </a:p>
          <a:p>
            <a:pPr marL="285750" indent="-285750">
              <a:buFontTx/>
              <a:buChar char="-"/>
            </a:pPr>
            <a:r>
              <a:rPr lang="de-AT" sz="1400" dirty="0" err="1" smtClean="0"/>
              <a:t>getEntity</a:t>
            </a:r>
            <a:endParaRPr lang="de-AT" sz="1400" dirty="0" smtClean="0"/>
          </a:p>
          <a:p>
            <a:pPr marL="285750" indent="-285750">
              <a:buFontTx/>
              <a:buChar char="-"/>
            </a:pPr>
            <a:r>
              <a:rPr lang="de-AT" sz="1400" dirty="0" err="1" smtClean="0"/>
              <a:t>createWriteableEntity</a:t>
            </a:r>
            <a:endParaRPr lang="de-AT" sz="1400" dirty="0" smtClean="0"/>
          </a:p>
          <a:p>
            <a:pPr marL="285750" indent="-285750">
              <a:buFontTx/>
              <a:buChar char="-"/>
            </a:pPr>
            <a:endParaRPr lang="de-AT" sz="1400" dirty="0"/>
          </a:p>
          <a:p>
            <a:pPr marL="285750" indent="-285750">
              <a:buFontTx/>
              <a:buChar char="-"/>
            </a:pPr>
            <a:r>
              <a:rPr lang="de-AT" sz="1400" dirty="0" err="1" smtClean="0"/>
              <a:t>Konstruktor</a:t>
            </a:r>
            <a:r>
              <a:rPr lang="de-AT" sz="1400" dirty="0" smtClean="0"/>
              <a:t>: </a:t>
            </a:r>
            <a:r>
              <a:rPr lang="de-AT" sz="1400" dirty="0" err="1">
                <a:solidFill>
                  <a:srgbClr val="002060"/>
                </a:solidFill>
              </a:rPr>
              <a:t>new</a:t>
            </a:r>
            <a:r>
              <a:rPr lang="de-AT" sz="1400" dirty="0" smtClean="0"/>
              <a:t>( </a:t>
            </a:r>
            <a:r>
              <a:rPr lang="de-AT" sz="1400" dirty="0" err="1" smtClean="0">
                <a:solidFill>
                  <a:srgbClr val="0070C0"/>
                </a:solidFill>
              </a:rPr>
              <a:t>BusinessConnectivityProvider</a:t>
            </a:r>
            <a:r>
              <a:rPr lang="de-AT" sz="1400" dirty="0" smtClean="0"/>
              <a:t> </a:t>
            </a:r>
            <a:r>
              <a:rPr lang="de-AT" sz="1400" dirty="0" err="1" smtClean="0"/>
              <a:t>bcp</a:t>
            </a:r>
            <a:r>
              <a:rPr lang="de-AT" sz="1400" dirty="0" smtClean="0"/>
              <a:t>)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251767" y="3409836"/>
            <a:ext cx="1655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AT" sz="1400" dirty="0" err="1"/>
              <a:t>apply</a:t>
            </a:r>
            <a:endParaRPr lang="de-AT" sz="1400" dirty="0"/>
          </a:p>
          <a:p>
            <a:pPr marL="285750" indent="-285750">
              <a:buFontTx/>
              <a:buChar char="-"/>
            </a:pPr>
            <a:r>
              <a:rPr lang="de-AT" sz="1400" dirty="0" err="1" smtClean="0"/>
              <a:t>remove</a:t>
            </a:r>
            <a:endParaRPr lang="de-AT" sz="1400" dirty="0" smtClean="0"/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1277696" y="3795390"/>
            <a:ext cx="1494105" cy="864096"/>
          </a:xfrm>
          <a:prstGeom prst="bentConnector3">
            <a:avLst>
              <a:gd name="adj1" fmla="val 55693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3" name="Gerade Verbindung mit Pfeil 37"/>
          <p:cNvCxnSpPr/>
          <p:nvPr/>
        </p:nvCxnSpPr>
        <p:spPr>
          <a:xfrm>
            <a:off x="1079736" y="3573017"/>
            <a:ext cx="1692065" cy="864095"/>
          </a:xfrm>
          <a:prstGeom prst="bentConnector3">
            <a:avLst>
              <a:gd name="adj1" fmla="val 70946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8" name="Gerade Verbindung mit Pfeil 37"/>
          <p:cNvCxnSpPr/>
          <p:nvPr/>
        </p:nvCxnSpPr>
        <p:spPr>
          <a:xfrm rot="10800000" flipV="1">
            <a:off x="5004048" y="3573016"/>
            <a:ext cx="1440160" cy="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8" name="Gerade Verbindung mit Pfeil 37"/>
          <p:cNvCxnSpPr/>
          <p:nvPr/>
        </p:nvCxnSpPr>
        <p:spPr>
          <a:xfrm flipH="1" flipV="1">
            <a:off x="5598111" y="3801740"/>
            <a:ext cx="846097" cy="63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1" name="Gerade Verbindung mit Pfeil 37"/>
          <p:cNvCxnSpPr/>
          <p:nvPr/>
        </p:nvCxnSpPr>
        <p:spPr>
          <a:xfrm flipH="1">
            <a:off x="4899970" y="3988802"/>
            <a:ext cx="154423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2" name="Gerade Verbindung mit Pfeil 37"/>
          <p:cNvCxnSpPr/>
          <p:nvPr/>
        </p:nvCxnSpPr>
        <p:spPr>
          <a:xfrm flipH="1" flipV="1">
            <a:off x="4139954" y="4221085"/>
            <a:ext cx="2304254" cy="127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4" name="Nach oben gebogener Pfeil 73"/>
          <p:cNvSpPr/>
          <p:nvPr/>
        </p:nvSpPr>
        <p:spPr>
          <a:xfrm rot="5400000">
            <a:off x="6041607" y="4320759"/>
            <a:ext cx="625178" cy="2340259"/>
          </a:xfrm>
          <a:prstGeom prst="bentUpArrow">
            <a:avLst>
              <a:gd name="adj1" fmla="val 2032"/>
              <a:gd name="adj2" fmla="val 7277"/>
              <a:gd name="adj3" fmla="val 1046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5" name="Textfeld 74"/>
          <p:cNvSpPr txBox="1"/>
          <p:nvPr/>
        </p:nvSpPr>
        <p:spPr>
          <a:xfrm>
            <a:off x="7524326" y="5373216"/>
            <a:ext cx="15121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dirty="0" err="1" smtClean="0">
                <a:solidFill>
                  <a:srgbClr val="002060"/>
                </a:solidFill>
              </a:rPr>
              <a:t>enum</a:t>
            </a:r>
            <a:r>
              <a:rPr lang="de-AT" sz="1200" b="1" dirty="0" smtClean="0">
                <a:solidFill>
                  <a:srgbClr val="002060"/>
                </a:solidFill>
              </a:rPr>
              <a:t> </a:t>
            </a:r>
            <a:r>
              <a:rPr lang="de-AT" sz="1200" b="1" dirty="0" err="1" smtClean="0"/>
              <a:t>CRUDMethod</a:t>
            </a:r>
            <a:endParaRPr lang="de-AT" sz="1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e-AT" sz="1200" dirty="0" err="1" smtClean="0"/>
              <a:t>ReadList</a:t>
            </a:r>
            <a:endParaRPr lang="de-AT" sz="1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e-AT" sz="1200" dirty="0" err="1" smtClean="0"/>
              <a:t>QueryList</a:t>
            </a:r>
            <a:endParaRPr lang="de-AT" sz="1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e-AT" sz="1200" dirty="0" err="1" smtClean="0"/>
              <a:t>ReadItem</a:t>
            </a:r>
            <a:endParaRPr lang="de-AT" sz="1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e-AT" sz="1200" dirty="0" smtClean="0"/>
              <a:t>Create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AT" sz="1200" dirty="0" smtClean="0"/>
              <a:t>Update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AT" sz="1200" dirty="0" smtClean="0"/>
              <a:t>Delete</a:t>
            </a:r>
          </a:p>
        </p:txBody>
      </p:sp>
      <p:sp>
        <p:nvSpPr>
          <p:cNvPr id="109" name="Rechteck 108"/>
          <p:cNvSpPr/>
          <p:nvPr/>
        </p:nvSpPr>
        <p:spPr>
          <a:xfrm>
            <a:off x="251519" y="5226156"/>
            <a:ext cx="1655937" cy="1246344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dirty="0" smtClean="0"/>
          </a:p>
        </p:txBody>
      </p:sp>
      <p:sp>
        <p:nvSpPr>
          <p:cNvPr id="110" name="Textfeld 109"/>
          <p:cNvSpPr txBox="1"/>
          <p:nvPr/>
        </p:nvSpPr>
        <p:spPr>
          <a:xfrm>
            <a:off x="251519" y="5226156"/>
            <a:ext cx="1655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 err="1" smtClean="0"/>
              <a:t>CustomExternalEntity</a:t>
            </a:r>
            <a:endParaRPr lang="de-AT" dirty="0"/>
          </a:p>
        </p:txBody>
      </p:sp>
      <p:cxnSp>
        <p:nvCxnSpPr>
          <p:cNvPr id="112" name="Gerade Verbindung mit Pfeil 111"/>
          <p:cNvCxnSpPr>
            <a:stCxn id="109" idx="0"/>
            <a:endCxn id="35" idx="2"/>
          </p:cNvCxnSpPr>
          <p:nvPr/>
        </p:nvCxnSpPr>
        <p:spPr>
          <a:xfrm flipV="1">
            <a:off x="1079488" y="3933056"/>
            <a:ext cx="124" cy="129310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feld 115"/>
          <p:cNvSpPr txBox="1"/>
          <p:nvPr/>
        </p:nvSpPr>
        <p:spPr>
          <a:xfrm>
            <a:off x="251519" y="5949280"/>
            <a:ext cx="1655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AT" sz="1400" dirty="0" err="1" smtClean="0"/>
              <a:t>customProperty</a:t>
            </a:r>
            <a:endParaRPr lang="de-AT" sz="1400" dirty="0"/>
          </a:p>
          <a:p>
            <a:pPr marL="285750" indent="-285750">
              <a:buFontTx/>
              <a:buChar char="-"/>
            </a:pPr>
            <a:r>
              <a:rPr lang="de-AT" sz="1400" dirty="0" err="1" smtClean="0"/>
              <a:t>customRole</a:t>
            </a:r>
            <a:endParaRPr lang="de-AT" sz="1400" dirty="0" smtClean="0"/>
          </a:p>
        </p:txBody>
      </p:sp>
      <p:sp>
        <p:nvSpPr>
          <p:cNvPr id="29" name="Rechteck 28"/>
          <p:cNvSpPr/>
          <p:nvPr/>
        </p:nvSpPr>
        <p:spPr>
          <a:xfrm>
            <a:off x="2188990" y="6037136"/>
            <a:ext cx="3744416" cy="41987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/>
              <a:t>CustomBusinessConnectivityProvider</a:t>
            </a:r>
            <a:endParaRPr lang="de-AT" dirty="0"/>
          </a:p>
        </p:txBody>
      </p:sp>
      <p:cxnSp>
        <p:nvCxnSpPr>
          <p:cNvPr id="33" name="Gerade Verbindung mit Pfeil 32"/>
          <p:cNvCxnSpPr>
            <a:stCxn id="29" idx="0"/>
            <a:endCxn id="25" idx="2"/>
          </p:cNvCxnSpPr>
          <p:nvPr/>
        </p:nvCxnSpPr>
        <p:spPr>
          <a:xfrm rot="5400000" flipH="1" flipV="1">
            <a:off x="3796488" y="5477648"/>
            <a:ext cx="824198" cy="294778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21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</Words>
  <Application>Microsoft Office PowerPoint</Application>
  <PresentationFormat>Bildschirmpräsentation (4:3)</PresentationFormat>
  <Paragraphs>52</Paragraphs>
  <Slides>3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</vt:lpstr>
      <vt:lpstr>Gesamt - Architektur </vt:lpstr>
      <vt:lpstr>Provider - Architektur </vt:lpstr>
      <vt:lpstr>Provider - Architektur </vt:lpstr>
    </vt:vector>
  </TitlesOfParts>
  <Company>ppedv AG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Thomas</dc:creator>
  <cp:lastModifiedBy>Thomas</cp:lastModifiedBy>
  <cp:revision>13</cp:revision>
  <dcterms:created xsi:type="dcterms:W3CDTF">2011-01-27T19:41:26Z</dcterms:created>
  <dcterms:modified xsi:type="dcterms:W3CDTF">2011-02-18T08:55:18Z</dcterms:modified>
</cp:coreProperties>
</file>